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83EE19E-74D2-4F9B-A28D-ED95C1498AB3}">
  <a:tblStyle styleId="{E83EE19E-74D2-4F9B-A28D-ED95C1498A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22" Type="http://schemas.openxmlformats.org/officeDocument/2006/relationships/font" Target="fonts/Nunito-boldItalic.fntdata"/><Relationship Id="rId21" Type="http://schemas.openxmlformats.org/officeDocument/2006/relationships/font" Target="fonts/Nuni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Nunito-regular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0332df9492_3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0332df9492_3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fc1a3e04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fc1a3e04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332df9492_3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0332df9492_3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332df94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332df94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332df9492_3_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332df9492_3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332df9492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332df949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332df949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332df949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332df9492_3_7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332df9492_3_7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0332df949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0332df949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332df949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332df949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332df949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0332df949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2325"/>
            <a:ext cx="9112448" cy="562995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3"/>
          <p:cNvSpPr txBox="1"/>
          <p:nvPr/>
        </p:nvSpPr>
        <p:spPr>
          <a:xfrm>
            <a:off x="6032775" y="3354375"/>
            <a:ext cx="2883300" cy="126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Sanskar Gupta (B18140)</a:t>
            </a:r>
            <a:endParaRPr b="1" i="1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Om Pandey (B18182)</a:t>
            </a:r>
            <a:endParaRPr b="1" i="1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Shashank Dwivedi (B18192)</a:t>
            </a:r>
            <a:endParaRPr b="1" i="1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Vishal Kumar Singh (B18150)</a:t>
            </a:r>
            <a:endParaRPr b="1" i="1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Nunito"/>
                <a:ea typeface="Nunito"/>
                <a:cs typeface="Nunito"/>
                <a:sym typeface="Nunito"/>
              </a:rPr>
              <a:t>Rahul Kumar (B18079)</a:t>
            </a:r>
            <a:endParaRPr b="1"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6" name="Google Shape;136;p13"/>
          <p:cNvSpPr txBox="1"/>
          <p:nvPr/>
        </p:nvSpPr>
        <p:spPr>
          <a:xfrm>
            <a:off x="0" y="139400"/>
            <a:ext cx="90741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900">
                <a:solidFill>
                  <a:srgbClr val="FF0000"/>
                </a:solidFill>
                <a:highlight>
                  <a:srgbClr val="FFFF00"/>
                </a:highlight>
                <a:latin typeface="Montserrat"/>
                <a:ea typeface="Montserrat"/>
                <a:cs typeface="Montserrat"/>
                <a:sym typeface="Montserrat"/>
              </a:rPr>
              <a:t>CS561 - Map Reduce and Big Data</a:t>
            </a:r>
            <a:endParaRPr sz="1300">
              <a:solidFill>
                <a:srgbClr val="FF0000"/>
              </a:solidFill>
              <a:highlight>
                <a:srgbClr val="FFFF00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3"/>
          <p:cNvSpPr txBox="1"/>
          <p:nvPr/>
        </p:nvSpPr>
        <p:spPr>
          <a:xfrm>
            <a:off x="1366475" y="1543050"/>
            <a:ext cx="62643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400">
                <a:solidFill>
                  <a:srgbClr val="FF0000"/>
                </a:solidFill>
                <a:highlight>
                  <a:schemeClr val="accent2"/>
                </a:highlight>
                <a:latin typeface="Lato"/>
                <a:ea typeface="Lato"/>
                <a:cs typeface="Lato"/>
                <a:sym typeface="Lato"/>
              </a:rPr>
              <a:t>Quantitative and Qualitative Analysis of Stocks</a:t>
            </a:r>
            <a:endParaRPr b="1" i="1" sz="2400">
              <a:solidFill>
                <a:srgbClr val="FF0000"/>
              </a:solidFill>
              <a:highlight>
                <a:schemeClr val="accent2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Challenges and Limitations</a:t>
            </a:r>
            <a:endParaRPr b="1" i="1"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1297500" y="1567550"/>
            <a:ext cx="7038900" cy="26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Data fetching takes a lot of time (around 3.5 hours)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Sometimes the scraper fails to load old tweets.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Cashtags aren’t used extensively by Indian stocks as compared to NASDAQ.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Scrapper shows 403 error occasionally.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Moving Forward - What’s ahead?</a:t>
            </a:r>
            <a:endParaRPr b="1" i="1"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1297500" y="1567550"/>
            <a:ext cx="7038900" cy="28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Our original aim was to link standard techniques such as bollinger bands and moving averages with this model later.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We were unable to test models other than the random forest classifier, so there is room for improvement there as well.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labels were created with short-term trading in mind, but users may also choose the amount of days they want to trade for.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 user friendly interface can be created.</a:t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4400"/>
              <a:t>Thank You</a:t>
            </a:r>
            <a:endParaRPr b="1" i="1" sz="4400"/>
          </a:p>
        </p:txBody>
      </p:sp>
      <p:sp>
        <p:nvSpPr>
          <p:cNvPr id="211" name="Google Shape;211;p24"/>
          <p:cNvSpPr txBox="1"/>
          <p:nvPr>
            <p:ph idx="1" type="body"/>
          </p:nvPr>
        </p:nvSpPr>
        <p:spPr>
          <a:xfrm>
            <a:off x="2251200" y="2132675"/>
            <a:ext cx="46416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/>
              <a:t>Any </a:t>
            </a:r>
            <a:r>
              <a:rPr lang="en" sz="2200"/>
              <a:t>Questions?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Quantitative </a:t>
            </a:r>
            <a:r>
              <a:rPr b="1" i="1" lang="en"/>
              <a:t>Analysis of Microsoft’s Stocks - Understanding Data</a:t>
            </a:r>
            <a:endParaRPr b="1" i="1"/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1297500" y="1578125"/>
            <a:ext cx="70389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yFINANCE Python package was used to create the database, which allows users to obtain historical data for tickers.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 a vector, We used [High, Low, Open Close] of Microsoft Stocks over 1000 days.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Example -</a:t>
            </a:r>
            <a:endParaRPr/>
          </a:p>
        </p:txBody>
      </p:sp>
      <p:graphicFrame>
        <p:nvGraphicFramePr>
          <p:cNvPr id="144" name="Google Shape;144;p14"/>
          <p:cNvGraphicFramePr/>
          <p:nvPr/>
        </p:nvGraphicFramePr>
        <p:xfrm>
          <a:off x="952500" y="308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{E83EE19E-74D2-4F9B-A28D-ED95C1498AB3}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2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Day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OPEN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CLOSE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HIGH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LOW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FF00"/>
                          </a:solidFill>
                        </a:rPr>
                        <a:t>12/2/2021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FF00"/>
                          </a:solidFill>
                        </a:rPr>
                        <a:t>1222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FF00"/>
                          </a:solidFill>
                        </a:rPr>
                        <a:t>1225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FF00"/>
                          </a:solidFill>
                        </a:rPr>
                        <a:t>1270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00FF00"/>
                          </a:solidFill>
                        </a:rPr>
                        <a:t>1211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13/2/2021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1223.5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1229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1265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1221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Quantitative Analysis of Microsoft’s Stocks - Results</a:t>
            </a:r>
            <a:endParaRPr b="1" i="1"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1297500" y="1567550"/>
            <a:ext cx="7038900" cy="31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compared the </a:t>
            </a:r>
            <a:r>
              <a:rPr lang="en" sz="1600"/>
              <a:t>closing</a:t>
            </a:r>
            <a:r>
              <a:rPr lang="en" sz="1600"/>
              <a:t> price of adjacent dates and classified the data in two classes,</a:t>
            </a:r>
            <a:endParaRPr sz="1600"/>
          </a:p>
          <a:p>
            <a:pPr indent="-317500" lvl="1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Closing price of the next day is greater than the closing price of today.</a:t>
            </a:r>
            <a:endParaRPr sz="1400"/>
          </a:p>
          <a:p>
            <a:pPr indent="-317500" lvl="1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Closing price of the next day is lower than the closing price of today.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trained the random forest model using [Open, High, Low, Close] as input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result (for Microsoft) - </a:t>
            </a:r>
            <a:r>
              <a:rPr lang="en" sz="1600">
                <a:solidFill>
                  <a:srgbClr val="00FF00"/>
                </a:solidFill>
              </a:rPr>
              <a:t>63%</a:t>
            </a:r>
            <a:endParaRPr sz="1600">
              <a:solidFill>
                <a:srgbClr val="00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Is this good enough - A little, but not much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Can we improve this accuracy? - That is what this project is about 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Proposing a Quantitative &amp; Qualitative approach </a:t>
            </a:r>
            <a:endParaRPr b="1" i="1"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332100" y="1530550"/>
            <a:ext cx="3435300" cy="3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8620" lvl="0" marL="457200" rtl="0" algn="l">
              <a:spcBef>
                <a:spcPts val="0"/>
              </a:spcBef>
              <a:spcAft>
                <a:spcPts val="0"/>
              </a:spcAft>
              <a:buSzPts val="1418"/>
              <a:buChar char="●"/>
            </a:pPr>
            <a:r>
              <a:rPr b="1" lang="en" sz="1417" u="sng"/>
              <a:t>Quantitative</a:t>
            </a:r>
            <a:r>
              <a:rPr b="1" lang="en" sz="1417" u="sng"/>
              <a:t> Data Format</a:t>
            </a:r>
            <a:endParaRPr b="1" sz="1417" u="sng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0402" lvl="0" marL="457200" rtl="0" algn="l">
              <a:spcBef>
                <a:spcPts val="1200"/>
              </a:spcBef>
              <a:spcAft>
                <a:spcPts val="0"/>
              </a:spcAft>
              <a:buSzPts val="1446"/>
              <a:buChar char="●"/>
            </a:pPr>
            <a:r>
              <a:rPr b="1" lang="en" sz="1445" u="sng"/>
              <a:t>Qualitative Data Format</a:t>
            </a:r>
            <a:endParaRPr b="1" sz="1445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b="1" lang="en" sz="1400" u="sng"/>
              <a:t>Final Data Format</a:t>
            </a:r>
            <a:endParaRPr b="1" sz="1400" u="sng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450" y="968175"/>
            <a:ext cx="5152349" cy="40359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8" name="Google Shape;158;p16"/>
          <p:cNvGraphicFramePr/>
          <p:nvPr/>
        </p:nvGraphicFramePr>
        <p:xfrm>
          <a:off x="239400" y="1982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{E83EE19E-74D2-4F9B-A28D-ED95C1498AB3}</a:tableStyleId>
              </a:tblPr>
              <a:tblGrid>
                <a:gridCol w="600950"/>
                <a:gridCol w="708600"/>
                <a:gridCol w="708600"/>
                <a:gridCol w="708600"/>
                <a:gridCol w="708600"/>
              </a:tblGrid>
              <a:tr h="589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Date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Open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Close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High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Low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59" name="Google Shape;159;p16"/>
          <p:cNvGraphicFramePr/>
          <p:nvPr/>
        </p:nvGraphicFramePr>
        <p:xfrm>
          <a:off x="239400" y="3198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{E83EE19E-74D2-4F9B-A28D-ED95C1498AB3}</a:tableStyleId>
              </a:tblPr>
              <a:tblGrid>
                <a:gridCol w="737100"/>
                <a:gridCol w="2698200"/>
              </a:tblGrid>
              <a:tr h="397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FF00"/>
                          </a:solidFill>
                        </a:rPr>
                        <a:t>Date</a:t>
                      </a:r>
                      <a:endParaRPr sz="12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FF00"/>
                          </a:solidFill>
                        </a:rPr>
                        <a:t>Score</a:t>
                      </a:r>
                      <a:endParaRPr sz="12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60" name="Google Shape;160;p16"/>
          <p:cNvGraphicFramePr/>
          <p:nvPr/>
        </p:nvGraphicFramePr>
        <p:xfrm>
          <a:off x="239325" y="43246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{E83EE19E-74D2-4F9B-A28D-ED95C1498AB3}</a:tableStyleId>
              </a:tblPr>
              <a:tblGrid>
                <a:gridCol w="505500"/>
                <a:gridCol w="656225"/>
                <a:gridCol w="572550"/>
                <a:gridCol w="612775"/>
                <a:gridCol w="545725"/>
                <a:gridCol w="542600"/>
              </a:tblGrid>
              <a:tr h="589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FF00"/>
                          </a:solidFill>
                        </a:rPr>
                        <a:t>Date</a:t>
                      </a:r>
                      <a:endParaRPr sz="12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FF00"/>
                          </a:solidFill>
                        </a:rPr>
                        <a:t>Score</a:t>
                      </a:r>
                      <a:endParaRPr sz="12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Open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Close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High</a:t>
                      </a:r>
                      <a:endParaRPr b="1" sz="12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0000"/>
                          </a:solidFill>
                        </a:rPr>
                        <a:t>Low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Qualitative Analysis of Tweets - Collecting Data</a:t>
            </a:r>
            <a:endParaRPr b="1" i="1"/>
          </a:p>
        </p:txBody>
      </p:sp>
      <p:sp>
        <p:nvSpPr>
          <p:cNvPr id="166" name="Google Shape;166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We chose the tweets since the majority of the news headlines were deemed to be neutral during sentiment analysis.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Because the official Twitter API only allows you to gather tweets from the last seven days, we devised a workaround.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To analyse the sentiment of the tweets, we are utilising the Twint library to retrieve the latest 1000 tweets, 100 tweets every day.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Tweets were searched based on “cashtag”, e.g. $msft</a:t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Qualitative Analysis of Tweets - Data Preprocessing</a:t>
            </a:r>
            <a:endParaRPr b="1" i="1"/>
          </a:p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>
            <a:off x="1297500" y="1567550"/>
            <a:ext cx="7038900" cy="33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65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3"/>
              <a:buChar char="●"/>
            </a:pPr>
            <a:r>
              <a:rPr lang="en" sz="1402"/>
              <a:t>The sentiment of each piece of data was analysed using the flair library, which comes pre-loaded with a fantastic sentiment analysis model.</a:t>
            </a:r>
            <a:endParaRPr sz="1402"/>
          </a:p>
          <a:p>
            <a:pPr indent="-31765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3"/>
              <a:buChar char="●"/>
            </a:pPr>
            <a:r>
              <a:rPr lang="en" sz="1402"/>
              <a:t>Following example showcases the effectiveness of sentiment analyser-</a:t>
            </a:r>
            <a:endParaRPr sz="1402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02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02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02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02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02"/>
          </a:p>
          <a:p>
            <a:pPr indent="-317658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03"/>
              <a:buChar char="●"/>
            </a:pPr>
            <a:r>
              <a:rPr lang="en" sz="1402"/>
              <a:t>For qualitative analysis, we computed the average sentiment for each day, multiplied it by -1 if sentiment was negative, and attached the score vector to the previously utilised data.</a:t>
            </a:r>
            <a:endParaRPr sz="1402"/>
          </a:p>
        </p:txBody>
      </p:sp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849" y="2530677"/>
            <a:ext cx="7960551" cy="625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850" y="3354375"/>
            <a:ext cx="7509750" cy="48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Quantitative</a:t>
            </a:r>
            <a:r>
              <a:rPr b="1" i="1" lang="en"/>
              <a:t> &amp; Qualitative Analysis</a:t>
            </a:r>
            <a:endParaRPr b="1" i="1"/>
          </a:p>
        </p:txBody>
      </p:sp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739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593"/>
              <a:t>The final schema for data looks like this:</a:t>
            </a:r>
            <a:endParaRPr sz="55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93"/>
          </a:p>
          <a:p>
            <a:pPr indent="-31739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5593"/>
              <a:t>On this data, we use the random forest classifier that comes with the pyspark package.</a:t>
            </a:r>
            <a:endParaRPr sz="5593"/>
          </a:p>
          <a:p>
            <a:pPr indent="-31739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593"/>
              <a:t>The results show a difference in accuracy of a whopping </a:t>
            </a:r>
            <a:r>
              <a:rPr b="1" i="1" lang="en" sz="6793">
                <a:solidFill>
                  <a:srgbClr val="00FF00"/>
                </a:solidFill>
              </a:rPr>
              <a:t>1</a:t>
            </a:r>
            <a:r>
              <a:rPr b="1" i="1" lang="en" sz="6793">
                <a:solidFill>
                  <a:srgbClr val="00FF00"/>
                </a:solidFill>
              </a:rPr>
              <a:t>1%</a:t>
            </a:r>
            <a:r>
              <a:rPr lang="en" sz="5593"/>
              <a:t>, with </a:t>
            </a:r>
            <a:r>
              <a:rPr b="1" i="1" lang="en" sz="6793">
                <a:solidFill>
                  <a:srgbClr val="00FF00"/>
                </a:solidFill>
              </a:rPr>
              <a:t>75%</a:t>
            </a:r>
            <a:r>
              <a:rPr lang="en" sz="5593"/>
              <a:t> accuracy</a:t>
            </a:r>
            <a:endParaRPr sz="5593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81" name="Google Shape;181;p19"/>
          <p:cNvGraphicFramePr/>
          <p:nvPr/>
        </p:nvGraphicFramePr>
        <p:xfrm>
          <a:off x="94195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{E83EE19E-74D2-4F9B-A28D-ED95C1498AB3}</a:tableStyleId>
              </a:tblPr>
              <a:tblGrid>
                <a:gridCol w="1211200"/>
                <a:gridCol w="1200700"/>
                <a:gridCol w="1200700"/>
                <a:gridCol w="1200700"/>
                <a:gridCol w="1200700"/>
                <a:gridCol w="1200700"/>
              </a:tblGrid>
              <a:tr h="304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Date 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Open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Close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High 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Low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Score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04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12/02/2021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1222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1255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1285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1212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-0.874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04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13/02/2021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1223.5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1254.2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1256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1201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0.366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Is this really Big Data?</a:t>
            </a:r>
            <a:endParaRPr b="1" i="1"/>
          </a:p>
        </p:txBody>
      </p:sp>
      <p:sp>
        <p:nvSpPr>
          <p:cNvPr id="187" name="Google Shape;187;p20"/>
          <p:cNvSpPr txBox="1"/>
          <p:nvPr>
            <p:ph idx="1" type="body"/>
          </p:nvPr>
        </p:nvSpPr>
        <p:spPr>
          <a:xfrm>
            <a:off x="1297500" y="1567550"/>
            <a:ext cx="7038900" cy="34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We're now utilising 1000-day tweets, with 100 tweets every day.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This daily limit of 100 tweets is a constraint for our machines, since scraping only this takes roughly 3.5 hours.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With the correct resources, this number may reach tens of thousands of tweets every day.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Even if that is accomplished, we have employed the pyspark module, ensuring that our code is scalable and capable of processing that volume of data.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Apart from the SQL context, which stores data, Spark also includes libraries that are built to manage large amounts of data, one of which we have employed.</a:t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Results across various companies</a:t>
            </a:r>
            <a:endParaRPr b="1" i="1"/>
          </a:p>
        </p:txBody>
      </p:sp>
      <p:graphicFrame>
        <p:nvGraphicFramePr>
          <p:cNvPr id="193" name="Google Shape;193;p21"/>
          <p:cNvGraphicFramePr/>
          <p:nvPr/>
        </p:nvGraphicFramePr>
        <p:xfrm>
          <a:off x="952500" y="158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{E83EE19E-74D2-4F9B-A28D-ED95C1498AB3}</a:tableStyleId>
              </a:tblPr>
              <a:tblGrid>
                <a:gridCol w="2413000"/>
                <a:gridCol w="2413000"/>
                <a:gridCol w="2413000"/>
              </a:tblGrid>
              <a:tr h="435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Company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 Name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Accuracy (Without tweets)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Accuracy (With tweets)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Microsoft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75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Reliance Industries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71.8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76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Tesla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65.7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74.5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